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430806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108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242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88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921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9835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5220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9408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8951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9692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785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68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616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507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156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81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648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47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10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0178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spcAft>
                <a:spcPts val="0"/>
              </a:spcAft>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spcAft>
                <a:spcPts val="0"/>
              </a:spcAft>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spcAft>
                <a:spcPts val="0"/>
              </a:spcAft>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spcAft>
                <a:spcPts val="0"/>
              </a:spcAft>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sp>
        <p:nvSpPr>
          <p:cNvPr id="27" name="Shape 2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1"/>
        <p:cNvGrpSpPr/>
        <p:nvPr/>
      </p:nvGrpSpPr>
      <p:grpSpPr>
        <a:xfrm>
          <a:off x="0" y="0"/>
          <a:ext cx="0" cy="0"/>
          <a:chOff x="0" y="0"/>
          <a:chExt cx="0" cy="0"/>
        </a:xfrm>
      </p:grpSpPr>
      <p:sp>
        <p:nvSpPr>
          <p:cNvPr id="32" name="Shape 3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sp>
        <p:nvSpPr>
          <p:cNvPr id="33" name="Shape 3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spcAft>
                <a:spcPts val="0"/>
              </a:spcAft>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spcAft>
                <a:spcPts val="0"/>
              </a:spcAft>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spcAft>
                <a:spcPts val="0"/>
              </a:spcAft>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spcAft>
                <a:spcPts val="0"/>
              </a:spcAft>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lt1"/>
              </a:buClr>
              <a:buFont typeface="Arial"/>
              <a:buNone/>
              <a:defRPr sz="2000" b="0" i="0" u="none" strike="noStrike" cap="none">
                <a:solidFill>
                  <a:schemeClr val="lt1"/>
                </a:solidFill>
                <a:latin typeface="Calibri"/>
                <a:ea typeface="Calibri"/>
                <a:cs typeface="Calibri"/>
                <a:sym typeface="Calibri"/>
              </a:defRPr>
            </a:lvl1pPr>
            <a:lvl2pPr marL="457200" marR="0" lvl="1" indent="0" algn="l" rtl="0">
              <a:spcBef>
                <a:spcPts val="360"/>
              </a:spcBef>
              <a:spcAft>
                <a:spcPts val="0"/>
              </a:spcAft>
              <a:buClr>
                <a:schemeClr val="lt1"/>
              </a:buClr>
              <a:buFont typeface="Arial"/>
              <a:buNone/>
              <a:defRPr sz="1800" b="0" i="0" u="none" strike="noStrike" cap="none">
                <a:solidFill>
                  <a:schemeClr val="lt1"/>
                </a:solidFill>
                <a:latin typeface="Calibri"/>
                <a:ea typeface="Calibri"/>
                <a:cs typeface="Calibri"/>
                <a:sym typeface="Calibri"/>
              </a:defRPr>
            </a:lvl2pPr>
            <a:lvl3pPr marL="914400" marR="0" lvl="2" indent="0" algn="l" rtl="0">
              <a:spcBef>
                <a:spcPts val="320"/>
              </a:spcBef>
              <a:spcAft>
                <a:spcPts val="0"/>
              </a:spcAft>
              <a:buClr>
                <a:schemeClr val="lt1"/>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280"/>
              </a:spcBef>
              <a:spcAft>
                <a:spcPts val="0"/>
              </a:spcAft>
              <a:buClr>
                <a:schemeClr val="lt1"/>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280"/>
              </a:spcBef>
              <a:spcAft>
                <a:spcPts val="0"/>
              </a:spcAft>
              <a:buClr>
                <a:schemeClr val="lt1"/>
              </a:buClr>
              <a:buFont typeface="Arial"/>
              <a:buNone/>
              <a:defRPr sz="1400" b="0" i="0" u="none" strike="noStrike" cap="none">
                <a:solidFill>
                  <a:schemeClr val="lt1"/>
                </a:solidFill>
                <a:latin typeface="Calibri"/>
                <a:ea typeface="Calibri"/>
                <a:cs typeface="Calibri"/>
                <a:sym typeface="Calibri"/>
              </a:defRPr>
            </a:lvl5pPr>
            <a:lvl6pPr marL="2286000" marR="0" lvl="5"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sp>
        <p:nvSpPr>
          <p:cNvPr id="45" name="Shape 4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spcAft>
                <a:spcPts val="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spcAft>
                <a:spcPts val="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sp>
        <p:nvSpPr>
          <p:cNvPr id="63" name="Shape 63"/>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spcAft>
                <a:spcPts val="0"/>
              </a:spcAft>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spcAft>
                <a:spcPts val="0"/>
              </a:spcAft>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spcAft>
                <a:spcPts val="0"/>
              </a:spcAft>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spcAft>
                <a:spcPts val="0"/>
              </a:spcAft>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spcAft>
                <a:spcPts val="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spcAft>
                <a:spcPts val="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7B7B7B"/>
            </a:gs>
            <a:gs pos="100000">
              <a:schemeClr val="dk1"/>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lt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greece.mrdonn.org/trojanwar.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descr="Ancient Greek Coin - Silver Tetradrachma of Alexander the Great 323 bc.jpg"/>
          <p:cNvPicPr preferRelativeResize="0"/>
          <p:nvPr/>
        </p:nvPicPr>
        <p:blipFill rotWithShape="1">
          <a:blip r:embed="rId3">
            <a:alphaModFix/>
          </a:blip>
          <a:srcRect/>
          <a:stretch/>
        </p:blipFill>
        <p:spPr>
          <a:xfrm>
            <a:off x="457200" y="685800"/>
            <a:ext cx="1904999" cy="1739899"/>
          </a:xfrm>
          <a:prstGeom prst="rect">
            <a:avLst/>
          </a:prstGeom>
          <a:noFill/>
          <a:ln>
            <a:noFill/>
          </a:ln>
        </p:spPr>
      </p:pic>
      <p:sp>
        <p:nvSpPr>
          <p:cNvPr id="85" name="Shape 85"/>
          <p:cNvSpPr txBox="1">
            <a:spLocks noGrp="1"/>
          </p:cNvSpPr>
          <p:nvPr>
            <p:ph type="title"/>
          </p:nvPr>
        </p:nvSpPr>
        <p:spPr>
          <a:xfrm>
            <a:off x="457200" y="914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a:solidFill>
                  <a:schemeClr val="lt1"/>
                </a:solidFill>
                <a:latin typeface="Calibri"/>
                <a:ea typeface="Calibri"/>
                <a:cs typeface="Calibri"/>
                <a:sym typeface="Calibri"/>
              </a:rPr>
              <a:t>Early Greeks</a:t>
            </a:r>
            <a:br>
              <a:rPr lang="en-US" sz="3200" b="0" i="0" u="none" strike="noStrike" cap="none">
                <a:solidFill>
                  <a:schemeClr val="lt1"/>
                </a:solidFill>
                <a:latin typeface="Calibri"/>
                <a:ea typeface="Calibri"/>
                <a:cs typeface="Calibri"/>
                <a:sym typeface="Calibri"/>
              </a:rPr>
            </a:br>
            <a:r>
              <a:rPr lang="en-US" sz="3200" b="0" i="0" u="none" strike="noStrike" cap="none">
                <a:solidFill>
                  <a:schemeClr val="lt1"/>
                </a:solidFill>
                <a:latin typeface="Calibri"/>
                <a:ea typeface="Calibri"/>
                <a:cs typeface="Calibri"/>
                <a:sym typeface="Calibri"/>
              </a:rPr>
              <a:t>and </a:t>
            </a:r>
            <a:br>
              <a:rPr lang="en-US" sz="3200" b="0" i="0" u="none" strike="noStrike" cap="none">
                <a:solidFill>
                  <a:schemeClr val="lt1"/>
                </a:solidFill>
                <a:latin typeface="Calibri"/>
                <a:ea typeface="Calibri"/>
                <a:cs typeface="Calibri"/>
                <a:sym typeface="Calibri"/>
              </a:rPr>
            </a:br>
            <a:r>
              <a:rPr lang="en-US" sz="3200" b="0" i="0" u="none" strike="noStrike" cap="none">
                <a:solidFill>
                  <a:schemeClr val="lt1"/>
                </a:solidFill>
                <a:latin typeface="Calibri"/>
                <a:ea typeface="Calibri"/>
                <a:cs typeface="Calibri"/>
                <a:sym typeface="Calibri"/>
              </a:rPr>
              <a:t>The Rise of City-States</a:t>
            </a:r>
          </a:p>
        </p:txBody>
      </p:sp>
      <p:pic>
        <p:nvPicPr>
          <p:cNvPr id="86" name="Shape 86" descr="GreekAthenaOwlCoin.jpg"/>
          <p:cNvPicPr preferRelativeResize="0"/>
          <p:nvPr/>
        </p:nvPicPr>
        <p:blipFill rotWithShape="1">
          <a:blip r:embed="rId4">
            <a:alphaModFix/>
          </a:blip>
          <a:srcRect/>
          <a:stretch/>
        </p:blipFill>
        <p:spPr>
          <a:xfrm>
            <a:off x="6934200" y="685800"/>
            <a:ext cx="1755774" cy="1635125"/>
          </a:xfrm>
          <a:prstGeom prst="rect">
            <a:avLst/>
          </a:prstGeom>
          <a:noFill/>
          <a:ln>
            <a:noFill/>
          </a:ln>
        </p:spPr>
      </p:pic>
      <p:pic>
        <p:nvPicPr>
          <p:cNvPr id="87" name="Shape 87" descr="Greek Mural.jpg"/>
          <p:cNvPicPr preferRelativeResize="0"/>
          <p:nvPr/>
        </p:nvPicPr>
        <p:blipFill rotWithShape="1">
          <a:blip r:embed="rId5">
            <a:alphaModFix/>
          </a:blip>
          <a:srcRect/>
          <a:stretch/>
        </p:blipFill>
        <p:spPr>
          <a:xfrm>
            <a:off x="2133600" y="3505200"/>
            <a:ext cx="4665662" cy="21574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Downfall of Mycenaean Civilization</a:t>
            </a:r>
          </a:p>
        </p:txBody>
      </p:sp>
      <p:sp>
        <p:nvSpPr>
          <p:cNvPr id="158" name="Shape 15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Noto Sans Symbols"/>
              <a:buChar char="➢"/>
            </a:pPr>
            <a:r>
              <a:rPr lang="en-US" sz="3200" b="0" i="0" u="none" strike="noStrike" cap="none">
                <a:solidFill>
                  <a:schemeClr val="lt1"/>
                </a:solidFill>
                <a:latin typeface="Calibri"/>
                <a:ea typeface="Calibri"/>
                <a:cs typeface="Calibri"/>
                <a:sym typeface="Calibri"/>
              </a:rPr>
              <a:t>Two primary causes:</a:t>
            </a:r>
          </a:p>
          <a:p>
            <a:pPr marL="342900" marR="0" lvl="0" indent="-342900" algn="l" rtl="0">
              <a:spcBef>
                <a:spcPts val="640"/>
              </a:spcBef>
              <a:spcAft>
                <a:spcPts val="0"/>
              </a:spcAft>
              <a:buClr>
                <a:schemeClr val="lt1"/>
              </a:buClr>
              <a:buSzPct val="25000"/>
              <a:buFont typeface="Arial"/>
              <a:buNone/>
            </a:pPr>
            <a:endParaRPr sz="3200" b="0" i="0" u="none" strike="noStrike" cap="none">
              <a:solidFill>
                <a:schemeClr val="lt1"/>
              </a:solidFill>
              <a:latin typeface="Calibri"/>
              <a:ea typeface="Calibri"/>
              <a:cs typeface="Calibri"/>
              <a:sym typeface="Calibri"/>
            </a:endParaRPr>
          </a:p>
          <a:p>
            <a:pPr marL="742950" marR="0" lvl="1" indent="-285750" algn="l" rtl="0">
              <a:spcBef>
                <a:spcPts val="560"/>
              </a:spcBef>
              <a:spcAft>
                <a:spcPts val="0"/>
              </a:spcAft>
              <a:buClr>
                <a:schemeClr val="lt1"/>
              </a:buClr>
              <a:buSzPct val="100000"/>
              <a:buFont typeface="Noto Sans Symbols"/>
              <a:buChar char="➢"/>
            </a:pPr>
            <a:r>
              <a:rPr lang="en-US" sz="2800" b="0" i="0" u="none" strike="noStrike" cap="none">
                <a:solidFill>
                  <a:schemeClr val="lt1"/>
                </a:solidFill>
                <a:latin typeface="Calibri"/>
                <a:ea typeface="Calibri"/>
                <a:cs typeface="Calibri"/>
                <a:sym typeface="Calibri"/>
              </a:rPr>
              <a:t>Constant warfare led to destruction of cities.</a:t>
            </a:r>
          </a:p>
          <a:p>
            <a:pPr marL="742950" marR="0" lvl="1" indent="-285750" algn="l" rtl="0">
              <a:spcBef>
                <a:spcPts val="560"/>
              </a:spcBef>
              <a:spcAft>
                <a:spcPts val="0"/>
              </a:spcAft>
              <a:buClr>
                <a:schemeClr val="lt1"/>
              </a:buClr>
              <a:buSzPct val="100000"/>
              <a:buFont typeface="Noto Sans Symbols"/>
              <a:buNone/>
            </a:pPr>
            <a:endParaRPr sz="2800" b="0" i="0" u="none" strike="noStrike" cap="none">
              <a:solidFill>
                <a:schemeClr val="lt1"/>
              </a:solidFill>
              <a:latin typeface="Calibri"/>
              <a:ea typeface="Calibri"/>
              <a:cs typeface="Calibri"/>
              <a:sym typeface="Calibri"/>
            </a:endParaRPr>
          </a:p>
          <a:p>
            <a:pPr marL="742950" marR="0" lvl="1" indent="-285750" algn="l" rtl="0">
              <a:spcBef>
                <a:spcPts val="560"/>
              </a:spcBef>
              <a:spcAft>
                <a:spcPts val="0"/>
              </a:spcAft>
              <a:buClr>
                <a:schemeClr val="lt1"/>
              </a:buClr>
              <a:buSzPct val="100000"/>
              <a:buFont typeface="Noto Sans Symbols"/>
              <a:buChar char="➢"/>
            </a:pPr>
            <a:r>
              <a:rPr lang="en-US" sz="2800" b="0" i="0" u="none" strike="noStrike" cap="none">
                <a:solidFill>
                  <a:schemeClr val="lt1"/>
                </a:solidFill>
                <a:latin typeface="Calibri"/>
                <a:ea typeface="Calibri"/>
                <a:cs typeface="Calibri"/>
                <a:sym typeface="Calibri"/>
              </a:rPr>
              <a:t>Volcanic eruptions and earthquakes.</a:t>
            </a:r>
          </a:p>
          <a:p>
            <a:pPr marL="742950" marR="0" lvl="1" indent="-285750" algn="l" rtl="0">
              <a:spcBef>
                <a:spcPts val="560"/>
              </a:spcBef>
              <a:spcAft>
                <a:spcPts val="0"/>
              </a:spcAft>
              <a:buClr>
                <a:schemeClr val="lt1"/>
              </a:buClr>
              <a:buSzPct val="25000"/>
              <a:buFont typeface="Arial"/>
              <a:buNone/>
            </a:pPr>
            <a:endParaRPr sz="2800" b="0" i="0" u="none" strike="noStrike" cap="none">
              <a:solidFill>
                <a:schemeClr val="lt1"/>
              </a:solidFill>
              <a:latin typeface="Calibri"/>
              <a:ea typeface="Calibri"/>
              <a:cs typeface="Calibri"/>
              <a:sym typeface="Calibri"/>
            </a:endParaRPr>
          </a:p>
          <a:p>
            <a:pPr marL="342900" marR="0" lvl="0" indent="-342900" algn="l" rtl="0">
              <a:spcBef>
                <a:spcPts val="640"/>
              </a:spcBef>
              <a:spcAft>
                <a:spcPts val="0"/>
              </a:spcAft>
              <a:buClr>
                <a:schemeClr val="lt1"/>
              </a:buClr>
              <a:buSzPct val="100000"/>
              <a:buFont typeface="Noto Sans Symbols"/>
              <a:buChar char="➢"/>
            </a:pPr>
            <a:r>
              <a:rPr lang="en-US" sz="3200" b="0" i="0" u="none" strike="noStrike" cap="none">
                <a:solidFill>
                  <a:schemeClr val="lt1"/>
                </a:solidFill>
                <a:latin typeface="Calibri"/>
                <a:ea typeface="Calibri"/>
                <a:cs typeface="Calibri"/>
                <a:sym typeface="Calibri"/>
              </a:rPr>
              <a:t>Civilization disappeared around 1200 B.C.</a:t>
            </a:r>
          </a:p>
          <a:p>
            <a:pPr marL="342900" marR="0" lvl="0" indent="-342900" algn="l" rtl="0">
              <a:spcBef>
                <a:spcPts val="640"/>
              </a:spcBef>
              <a:spcAft>
                <a:spcPts val="0"/>
              </a:spcAft>
              <a:buClr>
                <a:schemeClr val="lt1"/>
              </a:buClr>
              <a:buSzPct val="25000"/>
              <a:buFont typeface="Arial"/>
              <a:buNone/>
            </a:pPr>
            <a:endParaRPr sz="3200" b="0" i="0" u="none" strike="noStrike" cap="none">
              <a:solidFill>
                <a:schemeClr val="lt1"/>
              </a:solidFill>
              <a:latin typeface="Calibri"/>
              <a:ea typeface="Calibri"/>
              <a:cs typeface="Calibri"/>
              <a:sym typeface="Calibri"/>
            </a:endParaRPr>
          </a:p>
        </p:txBody>
      </p:sp>
      <p:pic>
        <p:nvPicPr>
          <p:cNvPr id="159" name="Shape 159" descr="Mycenaean Vase.jpg"/>
          <p:cNvPicPr preferRelativeResize="0"/>
          <p:nvPr/>
        </p:nvPicPr>
        <p:blipFill rotWithShape="1">
          <a:blip r:embed="rId3">
            <a:alphaModFix/>
          </a:blip>
          <a:srcRect/>
          <a:stretch/>
        </p:blipFill>
        <p:spPr>
          <a:xfrm>
            <a:off x="6400800" y="1066800"/>
            <a:ext cx="1395412" cy="1600199"/>
          </a:xfrm>
          <a:prstGeom prst="rect">
            <a:avLst/>
          </a:prstGeom>
          <a:noFill/>
          <a:ln>
            <a:noFill/>
          </a:ln>
        </p:spPr>
      </p:pic>
      <p:pic>
        <p:nvPicPr>
          <p:cNvPr id="160" name="Shape 160" descr="Mycenaean Krater.jpg"/>
          <p:cNvPicPr preferRelativeResize="0"/>
          <p:nvPr/>
        </p:nvPicPr>
        <p:blipFill rotWithShape="1">
          <a:blip r:embed="rId4">
            <a:alphaModFix/>
          </a:blip>
          <a:srcRect/>
          <a:stretch/>
        </p:blipFill>
        <p:spPr>
          <a:xfrm>
            <a:off x="7162800" y="3581400"/>
            <a:ext cx="1524000" cy="11541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The Dorians &amp; the Dark Age</a:t>
            </a:r>
          </a:p>
        </p:txBody>
      </p:sp>
      <p:sp>
        <p:nvSpPr>
          <p:cNvPr id="166" name="Shape 16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Came from the North &amp; invaded the Mycenaeans.</a:t>
            </a:r>
          </a:p>
          <a:p>
            <a:pPr marL="342900" marR="0" lvl="0" indent="-342900" algn="l" rtl="0">
              <a:spcBef>
                <a:spcPts val="64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Defeaded the Mycenaeana in 1200 B.C.</a:t>
            </a:r>
          </a:p>
          <a:p>
            <a:pPr marL="342900" marR="0" lvl="0" indent="-342900" algn="l" rtl="0">
              <a:spcBef>
                <a:spcPts val="64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Dorians did not keep written record of history like the Mycenaeans did, so historians only know their history based on stories that were told. </a:t>
            </a:r>
          </a:p>
          <a:p>
            <a:pPr marL="342900" marR="0" lvl="0" indent="-342900" algn="l" rtl="0">
              <a:spcBef>
                <a:spcPts val="640"/>
              </a:spcBef>
              <a:spcAft>
                <a:spcPts val="0"/>
              </a:spcAft>
              <a:buClr>
                <a:schemeClr val="lt1"/>
              </a:buClr>
              <a:buSzPct val="100000"/>
              <a:buFont typeface="Arial"/>
              <a:buNone/>
            </a:pP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The Dorians &amp; the Dark Age</a:t>
            </a:r>
          </a:p>
        </p:txBody>
      </p:sp>
      <p:sp>
        <p:nvSpPr>
          <p:cNvPr id="172" name="Shape 17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The Dorians ruled the land for about 400 years, we know this as the “Dark Age” because we know very little about what actually happened. </a:t>
            </a:r>
          </a:p>
          <a:p>
            <a:pPr marL="342900" marR="0" lvl="0" indent="-342900" algn="l" rtl="0">
              <a:spcBef>
                <a:spcPts val="64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Many stories were told about the history of the Dorians, such as the legend (popular story that has been told over and over again) of The Trojan Horse. This story may or may not be true. </a:t>
            </a:r>
          </a:p>
          <a:p>
            <a:pPr marL="342900" marR="0" lvl="0" indent="-342900" algn="l" rtl="0">
              <a:spcBef>
                <a:spcPts val="640"/>
              </a:spcBef>
              <a:spcAft>
                <a:spcPts val="0"/>
              </a:spcAft>
              <a:buClr>
                <a:schemeClr val="lt1"/>
              </a:buClr>
              <a:buSzPct val="100000"/>
              <a:buFont typeface="Arial"/>
              <a:buNone/>
            </a:pPr>
            <a:endParaRPr sz="32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The Trojan Horse</a:t>
            </a:r>
          </a:p>
        </p:txBody>
      </p:sp>
      <p:sp>
        <p:nvSpPr>
          <p:cNvPr id="178" name="Shape 17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US" sz="3200" b="0" i="0" u="none" strike="noStrike" cap="none">
                <a:solidFill>
                  <a:schemeClr val="lt1"/>
                </a:solidFill>
                <a:latin typeface="Calibri"/>
                <a:ea typeface="Calibri"/>
                <a:cs typeface="Calibri"/>
                <a:sym typeface="Calibri"/>
              </a:rPr>
              <a:t>Legend starts with poems written by the Greek poet, Homer.</a:t>
            </a:r>
          </a:p>
          <a:p>
            <a:pPr marL="342900" marR="0" lvl="0" indent="-342900" algn="l" rtl="0">
              <a:spcBef>
                <a:spcPts val="64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Homer wrote 2 famous poems: </a:t>
            </a:r>
          </a:p>
          <a:p>
            <a:pPr marL="0" marR="0" lvl="0" indent="0" algn="l" rtl="0">
              <a:spcBef>
                <a:spcPts val="640"/>
              </a:spcBef>
              <a:spcAft>
                <a:spcPts val="0"/>
              </a:spcAft>
              <a:buClr>
                <a:schemeClr val="lt1"/>
              </a:buClr>
              <a:buSzPct val="25000"/>
              <a:buFont typeface="Arial"/>
              <a:buNone/>
            </a:pPr>
            <a:r>
              <a:rPr lang="en-US" sz="3200" b="1" i="1" u="none" strike="noStrike" cap="none">
                <a:solidFill>
                  <a:schemeClr val="lt1"/>
                </a:solidFill>
                <a:latin typeface="Calibri"/>
                <a:ea typeface="Calibri"/>
                <a:cs typeface="Calibri"/>
                <a:sym typeface="Calibri"/>
              </a:rPr>
              <a:t>The Iliad &amp; the Odyssey. </a:t>
            </a:r>
          </a:p>
          <a:p>
            <a:pPr marL="342900" marR="0" lvl="0" indent="-342900" algn="l" rtl="0">
              <a:spcBef>
                <a:spcPts val="640"/>
              </a:spcBef>
              <a:spcAft>
                <a:spcPts val="0"/>
              </a:spcAft>
              <a:buClr>
                <a:schemeClr val="lt1"/>
              </a:buClr>
              <a:buSzPct val="100000"/>
              <a:buFont typeface="Arial"/>
              <a:buChar char="•"/>
            </a:pPr>
            <a:r>
              <a:rPr lang="en-US" sz="3200" b="0" i="0" u="none" strike="noStrike" cap="none">
                <a:solidFill>
                  <a:schemeClr val="lt1"/>
                </a:solidFill>
                <a:latin typeface="Calibri"/>
                <a:ea typeface="Calibri"/>
                <a:cs typeface="Calibri"/>
                <a:sym typeface="Calibri"/>
              </a:rPr>
              <a:t>Homer writes about the infamous</a:t>
            </a:r>
            <a:br>
              <a:rPr lang="en-US" sz="3200" b="0" i="0" u="none" strike="noStrike" cap="none">
                <a:solidFill>
                  <a:schemeClr val="lt1"/>
                </a:solidFill>
                <a:latin typeface="Calibri"/>
                <a:ea typeface="Calibri"/>
                <a:cs typeface="Calibri"/>
                <a:sym typeface="Calibri"/>
              </a:rPr>
            </a:br>
            <a:r>
              <a:rPr lang="en-US" sz="3200" b="0" i="0" u="none" strike="noStrike" cap="none">
                <a:solidFill>
                  <a:schemeClr val="lt1"/>
                </a:solidFill>
                <a:latin typeface="Calibri"/>
                <a:ea typeface="Calibri"/>
                <a:cs typeface="Calibri"/>
                <a:sym typeface="Calibri"/>
              </a:rPr>
              <a:t>horse in The Odyssey.</a:t>
            </a:r>
          </a:p>
          <a:p>
            <a:pPr marL="342900" marR="0" lvl="0" indent="-342900" algn="l" rtl="0">
              <a:spcBef>
                <a:spcPts val="640"/>
              </a:spcBef>
              <a:spcAft>
                <a:spcPts val="0"/>
              </a:spcAft>
              <a:buClr>
                <a:schemeClr val="lt1"/>
              </a:buClr>
              <a:buSzPct val="100000"/>
              <a:buFont typeface="Arial"/>
              <a:buNone/>
            </a:pPr>
            <a:endParaRPr sz="3200" b="0" i="0" u="none" strike="noStrike" cap="none">
              <a:solidFill>
                <a:schemeClr val="lt1"/>
              </a:solidFill>
              <a:latin typeface="Calibri"/>
              <a:ea typeface="Calibri"/>
              <a:cs typeface="Calibri"/>
              <a:sym typeface="Calibri"/>
            </a:endParaRPr>
          </a:p>
        </p:txBody>
      </p:sp>
      <p:pic>
        <p:nvPicPr>
          <p:cNvPr id="179" name="Shape 179"/>
          <p:cNvPicPr preferRelativeResize="0"/>
          <p:nvPr/>
        </p:nvPicPr>
        <p:blipFill rotWithShape="1">
          <a:blip r:embed="rId3">
            <a:alphaModFix/>
          </a:blip>
          <a:srcRect/>
          <a:stretch/>
        </p:blipFill>
        <p:spPr>
          <a:xfrm>
            <a:off x="6781800" y="3048000"/>
            <a:ext cx="1706981" cy="20953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The Trojan Horse</a:t>
            </a:r>
          </a:p>
        </p:txBody>
      </p:sp>
      <p:sp>
        <p:nvSpPr>
          <p:cNvPr id="185" name="Shape 185"/>
          <p:cNvSpPr txBox="1">
            <a:spLocks noGrp="1"/>
          </p:cNvSpPr>
          <p:nvPr>
            <p:ph type="body" idx="1"/>
          </p:nvPr>
        </p:nvSpPr>
        <p:spPr>
          <a:xfrm>
            <a:off x="3810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US" sz="3200" b="0" i="0" u="none" strike="noStrike" cap="none">
                <a:solidFill>
                  <a:schemeClr val="lt1"/>
                </a:solidFill>
                <a:latin typeface="Calibri"/>
                <a:ea typeface="Calibri"/>
                <a:cs typeface="Calibri"/>
                <a:sym typeface="Calibri"/>
              </a:rPr>
              <a:t>When Homer died Virgil, a Roman poet, writes a story about the Trojan Horse after researching Homer’s poems.  </a:t>
            </a:r>
          </a:p>
          <a:p>
            <a:pPr marL="0" marR="0" lvl="0" indent="0" algn="l" rtl="0">
              <a:spcBef>
                <a:spcPts val="640"/>
              </a:spcBef>
              <a:spcAft>
                <a:spcPts val="0"/>
              </a:spcAft>
              <a:buClr>
                <a:schemeClr val="lt1"/>
              </a:buClr>
              <a:buSzPct val="25000"/>
              <a:buFont typeface="Arial"/>
              <a:buNone/>
            </a:pPr>
            <a:endParaRPr sz="3200" b="0" i="0" u="none" strike="noStrike" cap="none">
              <a:solidFill>
                <a:schemeClr val="lt1"/>
              </a:solidFill>
              <a:latin typeface="Calibri"/>
              <a:ea typeface="Calibri"/>
              <a:cs typeface="Calibri"/>
              <a:sym typeface="Calibri"/>
            </a:endParaRPr>
          </a:p>
          <a:p>
            <a:pPr marL="0" marR="0" lvl="0" indent="0" algn="l" rtl="0">
              <a:spcBef>
                <a:spcPts val="640"/>
              </a:spcBef>
              <a:spcAft>
                <a:spcPts val="0"/>
              </a:spcAft>
              <a:buClr>
                <a:srgbClr val="FFFF00"/>
              </a:buClr>
              <a:buSzPct val="25000"/>
              <a:buFont typeface="Arial"/>
              <a:buNone/>
            </a:pPr>
            <a:r>
              <a:rPr lang="en-US" sz="3200" b="0" i="0" u="sng" strike="noStrike" cap="none">
                <a:solidFill>
                  <a:schemeClr val="hlink"/>
                </a:solidFill>
                <a:latin typeface="Calibri"/>
                <a:ea typeface="Calibri"/>
                <a:cs typeface="Calibri"/>
                <a:sym typeface="Calibri"/>
                <a:hlinkClick r:id="rId3"/>
              </a:rPr>
              <a:t>This is a story of the </a:t>
            </a:r>
            <a:r>
              <a:rPr lang="en-US" sz="3200" b="0" i="0" u="sng" strike="noStrike" cap="none">
                <a:solidFill>
                  <a:schemeClr val="hlink"/>
                </a:solidFill>
                <a:latin typeface="Calibri"/>
                <a:ea typeface="Calibri"/>
                <a:cs typeface="Calibri"/>
                <a:sym typeface="Calibri"/>
                <a:hlinkClick r:id="rId3"/>
              </a:rPr>
              <a:t/>
            </a:r>
            <a:br>
              <a:rPr lang="en-US" sz="3200" b="0" i="0" u="sng" strike="noStrike" cap="none">
                <a:solidFill>
                  <a:schemeClr val="hlink"/>
                </a:solidFill>
                <a:latin typeface="Calibri"/>
                <a:ea typeface="Calibri"/>
                <a:cs typeface="Calibri"/>
                <a:sym typeface="Calibri"/>
                <a:hlinkClick r:id="rId3"/>
              </a:rPr>
            </a:br>
            <a:r>
              <a:rPr lang="en-US" sz="3200" b="0" i="0" u="sng" strike="noStrike" cap="none">
                <a:solidFill>
                  <a:schemeClr val="hlink"/>
                </a:solidFill>
                <a:latin typeface="Calibri"/>
                <a:ea typeface="Calibri"/>
                <a:cs typeface="Calibri"/>
                <a:sym typeface="Calibri"/>
                <a:hlinkClick r:id="rId3"/>
              </a:rPr>
              <a:t>Trojan War! </a:t>
            </a:r>
          </a:p>
        </p:txBody>
      </p:sp>
      <p:pic>
        <p:nvPicPr>
          <p:cNvPr id="186" name="Shape 186"/>
          <p:cNvPicPr preferRelativeResize="0"/>
          <p:nvPr/>
        </p:nvPicPr>
        <p:blipFill rotWithShape="1">
          <a:blip r:embed="rId4">
            <a:alphaModFix/>
          </a:blip>
          <a:srcRect/>
          <a:stretch/>
        </p:blipFill>
        <p:spPr>
          <a:xfrm>
            <a:off x="4191000" y="2923280"/>
            <a:ext cx="3450843" cy="36299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Emergence of Greek City-States</a:t>
            </a:r>
          </a:p>
        </p:txBody>
      </p:sp>
      <p:sp>
        <p:nvSpPr>
          <p:cNvPr id="192" name="Shape 19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Formed between 800-700 B.C.</a:t>
            </a:r>
          </a:p>
          <a:p>
            <a:pPr marL="342900" marR="0" lvl="0" indent="-342900" algn="l" rtl="0">
              <a:lnSpc>
                <a:spcPct val="80000"/>
              </a:lnSpc>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Each was independent of the others.</a:t>
            </a:r>
          </a:p>
          <a:p>
            <a:pPr marL="342900" marR="0" lvl="0" indent="-342900" algn="l" rtl="0">
              <a:lnSpc>
                <a:spcPct val="80000"/>
              </a:lnSpc>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Each city-state (Greek word is Polis) developed around a fort.</a:t>
            </a:r>
          </a:p>
          <a:p>
            <a:pPr marL="342900" marR="0" lvl="0" indent="-342900" algn="l" rtl="0">
              <a:lnSpc>
                <a:spcPct val="80000"/>
              </a:lnSpc>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Polis came to mean the fort, its city, and the lands and small farming villages which supplied its food.</a:t>
            </a:r>
          </a:p>
        </p:txBody>
      </p:sp>
      <p:pic>
        <p:nvPicPr>
          <p:cNvPr id="193" name="Shape 193" descr="Greek Ball Game.jpg"/>
          <p:cNvPicPr preferRelativeResize="0"/>
          <p:nvPr/>
        </p:nvPicPr>
        <p:blipFill rotWithShape="1">
          <a:blip r:embed="rId3">
            <a:alphaModFix/>
          </a:blip>
          <a:srcRect/>
          <a:stretch/>
        </p:blipFill>
        <p:spPr>
          <a:xfrm>
            <a:off x="6400800" y="1295400"/>
            <a:ext cx="2362200" cy="1143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Similarities of Greek City-States</a:t>
            </a:r>
          </a:p>
        </p:txBody>
      </p:sp>
      <p:sp>
        <p:nvSpPr>
          <p:cNvPr id="199" name="Shape 19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Each covered a small area of land.</a:t>
            </a:r>
          </a:p>
          <a:p>
            <a:pPr marL="342900" marR="0" lvl="0" indent="-342900" algn="l" rtl="0">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Most had a total population under 10,000, most of whom were slaves and other non-citizens.</a:t>
            </a:r>
          </a:p>
          <a:p>
            <a:pPr marL="342900" marR="0" lvl="0" indent="-342900" algn="l" rtl="0">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Each city-state formed their own laws.</a:t>
            </a:r>
          </a:p>
          <a:p>
            <a:pPr marL="342900" marR="0" lvl="0" indent="-342900" algn="l" rtl="0">
              <a:spcBef>
                <a:spcPts val="592"/>
              </a:spcBef>
              <a:spcAft>
                <a:spcPts val="0"/>
              </a:spcAft>
              <a:buClr>
                <a:schemeClr val="lt1"/>
              </a:buClr>
              <a:buSzPct val="25000"/>
              <a:buFont typeface="Arial"/>
              <a:buNone/>
            </a:pPr>
            <a:endParaRPr sz="2960" b="0" i="0" u="none" strike="noStrike" cap="none">
              <a:solidFill>
                <a:schemeClr val="lt1"/>
              </a:solidFill>
              <a:latin typeface="Calibri"/>
              <a:ea typeface="Calibri"/>
              <a:cs typeface="Calibri"/>
              <a:sym typeface="Calibri"/>
            </a:endParaRPr>
          </a:p>
          <a:p>
            <a:pPr marL="342900" marR="0" lvl="0" indent="-342900" algn="l" rtl="0">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Only free adult males had citizenship rights.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Similarities of Greek City-States</a:t>
            </a:r>
          </a:p>
        </p:txBody>
      </p:sp>
      <p:sp>
        <p:nvSpPr>
          <p:cNvPr id="205" name="Shape 20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Each citizen was loyal to their polis or city-state.</a:t>
            </a:r>
          </a:p>
          <a:p>
            <a:pPr marL="342900" marR="0" lvl="0" indent="-342900" algn="l" rtl="0">
              <a:lnSpc>
                <a:spcPct val="90000"/>
              </a:lnSpc>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All Greeks spoke the same language.</a:t>
            </a:r>
          </a:p>
          <a:p>
            <a:pPr marL="342900" marR="0" lvl="0" indent="-342900" algn="l" rtl="0">
              <a:lnSpc>
                <a:spcPct val="90000"/>
              </a:lnSpc>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Greeks regarded anyone who spoke another language as barbarians.</a:t>
            </a:r>
          </a:p>
          <a:p>
            <a:pPr marL="342900" marR="0" lvl="0" indent="-342900" algn="l" rtl="0">
              <a:lnSpc>
                <a:spcPct val="90000"/>
              </a:lnSpc>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Greeks shared many religious ideas, cultural characteristics and social patterns.</a:t>
            </a:r>
          </a:p>
        </p:txBody>
      </p:sp>
      <p:pic>
        <p:nvPicPr>
          <p:cNvPr id="206" name="Shape 206" descr="Greek Art 1.jpg"/>
          <p:cNvPicPr preferRelativeResize="0"/>
          <p:nvPr/>
        </p:nvPicPr>
        <p:blipFill rotWithShape="1">
          <a:blip r:embed="rId3">
            <a:alphaModFix/>
          </a:blip>
          <a:srcRect/>
          <a:stretch/>
        </p:blipFill>
        <p:spPr>
          <a:xfrm>
            <a:off x="7467600" y="2209800"/>
            <a:ext cx="1257299" cy="12604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Similarities of Greek City-States</a:t>
            </a:r>
          </a:p>
        </p:txBody>
      </p:sp>
      <p:sp>
        <p:nvSpPr>
          <p:cNvPr id="212" name="Shape 21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Noto Sans Symbols"/>
              <a:buChar char="➢"/>
            </a:pPr>
            <a:r>
              <a:rPr lang="en-US" sz="3200" b="0" i="0" u="none" strike="noStrike" cap="none">
                <a:solidFill>
                  <a:schemeClr val="lt1"/>
                </a:solidFill>
                <a:latin typeface="Calibri"/>
                <a:ea typeface="Calibri"/>
                <a:cs typeface="Calibri"/>
                <a:sym typeface="Calibri"/>
              </a:rPr>
              <a:t>Most city-states’ forts were originally built on an acropolis, or hill.</a:t>
            </a:r>
          </a:p>
          <a:p>
            <a:pPr marL="342900" marR="0" lvl="0" indent="-342900" algn="l" rtl="0">
              <a:spcBef>
                <a:spcPts val="640"/>
              </a:spcBef>
              <a:spcAft>
                <a:spcPts val="0"/>
              </a:spcAft>
              <a:buClr>
                <a:schemeClr val="lt1"/>
              </a:buClr>
              <a:buSzPct val="100000"/>
              <a:buFont typeface="Noto Sans Symbols"/>
              <a:buNone/>
            </a:pPr>
            <a:endParaRPr sz="3200" b="0" i="0" u="none" strike="noStrike" cap="none">
              <a:solidFill>
                <a:schemeClr val="lt1"/>
              </a:solidFill>
              <a:latin typeface="Calibri"/>
              <a:ea typeface="Calibri"/>
              <a:cs typeface="Calibri"/>
              <a:sym typeface="Calibri"/>
            </a:endParaRPr>
          </a:p>
          <a:p>
            <a:pPr marL="342900" marR="0" lvl="0" indent="-342900" algn="l" rtl="0">
              <a:spcBef>
                <a:spcPts val="640"/>
              </a:spcBef>
              <a:spcAft>
                <a:spcPts val="0"/>
              </a:spcAft>
              <a:buClr>
                <a:schemeClr val="lt1"/>
              </a:buClr>
              <a:buSzPct val="100000"/>
              <a:buFont typeface="Noto Sans Symbols"/>
              <a:buChar char="➢"/>
            </a:pPr>
            <a:r>
              <a:rPr lang="en-US" sz="3200" b="0" i="0" u="none" strike="noStrike" cap="none">
                <a:solidFill>
                  <a:schemeClr val="lt1"/>
                </a:solidFill>
                <a:latin typeface="Calibri"/>
                <a:ea typeface="Calibri"/>
                <a:cs typeface="Calibri"/>
                <a:sym typeface="Calibri"/>
              </a:rPr>
              <a:t>Temples and other public buildings            stood on the acropolis.</a:t>
            </a:r>
          </a:p>
          <a:p>
            <a:pPr marL="342900" marR="0" lvl="0" indent="-342900" algn="l" rtl="0">
              <a:spcBef>
                <a:spcPts val="640"/>
              </a:spcBef>
              <a:spcAft>
                <a:spcPts val="0"/>
              </a:spcAft>
              <a:buClr>
                <a:schemeClr val="lt1"/>
              </a:buClr>
              <a:buSzPct val="100000"/>
              <a:buFont typeface="Noto Sans Symbols"/>
              <a:buNone/>
            </a:pPr>
            <a:endParaRPr sz="3200" b="0" i="0" u="none" strike="noStrike" cap="none">
              <a:solidFill>
                <a:schemeClr val="lt1"/>
              </a:solidFill>
              <a:latin typeface="Calibri"/>
              <a:ea typeface="Calibri"/>
              <a:cs typeface="Calibri"/>
              <a:sym typeface="Calibri"/>
            </a:endParaRPr>
          </a:p>
          <a:p>
            <a:pPr marL="342900" marR="0" lvl="0" indent="-342900" algn="l" rtl="0">
              <a:spcBef>
                <a:spcPts val="640"/>
              </a:spcBef>
              <a:spcAft>
                <a:spcPts val="0"/>
              </a:spcAft>
              <a:buClr>
                <a:schemeClr val="lt1"/>
              </a:buClr>
              <a:buSzPct val="100000"/>
              <a:buFont typeface="Noto Sans Symbols"/>
              <a:buChar char="➢"/>
            </a:pPr>
            <a:r>
              <a:rPr lang="en-US" sz="3200" b="0" i="0" u="none" strike="noStrike" cap="none">
                <a:solidFill>
                  <a:schemeClr val="lt1"/>
                </a:solidFill>
                <a:latin typeface="Calibri"/>
                <a:ea typeface="Calibri"/>
                <a:cs typeface="Calibri"/>
                <a:sym typeface="Calibri"/>
              </a:rPr>
              <a:t>Each had an agora, or marketplace.  This was also the primary meeting place of citizens.</a:t>
            </a:r>
          </a:p>
        </p:txBody>
      </p:sp>
      <p:pic>
        <p:nvPicPr>
          <p:cNvPr id="213" name="Shape 213" descr="Greek Art 2.jpg"/>
          <p:cNvPicPr preferRelativeResize="0"/>
          <p:nvPr/>
        </p:nvPicPr>
        <p:blipFill rotWithShape="1">
          <a:blip r:embed="rId3">
            <a:alphaModFix/>
          </a:blip>
          <a:srcRect/>
          <a:stretch/>
        </p:blipFill>
        <p:spPr>
          <a:xfrm>
            <a:off x="7415213" y="2209800"/>
            <a:ext cx="1728787" cy="26114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Differences in Greek City-States</a:t>
            </a:r>
          </a:p>
        </p:txBody>
      </p:sp>
      <p:sp>
        <p:nvSpPr>
          <p:cNvPr id="219" name="Shape 21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Noto Sans Symbols"/>
              <a:buChar char="➢"/>
            </a:pPr>
            <a:r>
              <a:rPr lang="en-US" sz="3200" b="0" i="0" u="none" strike="noStrike" cap="none">
                <a:solidFill>
                  <a:schemeClr val="lt1"/>
                </a:solidFill>
                <a:latin typeface="Calibri"/>
                <a:ea typeface="Calibri"/>
                <a:cs typeface="Calibri"/>
                <a:sym typeface="Calibri"/>
              </a:rPr>
              <a:t>All Greeks placed great value on the independence of their city-state.</a:t>
            </a:r>
          </a:p>
          <a:p>
            <a:pPr marL="342900" marR="0" lvl="0" indent="-342900" algn="l" rtl="0">
              <a:spcBef>
                <a:spcPts val="640"/>
              </a:spcBef>
              <a:spcAft>
                <a:spcPts val="0"/>
              </a:spcAft>
              <a:buClr>
                <a:schemeClr val="lt1"/>
              </a:buClr>
              <a:buSzPct val="100000"/>
              <a:buFont typeface="Noto Sans Symbols"/>
              <a:buNone/>
            </a:pPr>
            <a:endParaRPr sz="3200" b="0" i="0" u="none" strike="noStrike" cap="none">
              <a:solidFill>
                <a:schemeClr val="lt1"/>
              </a:solidFill>
              <a:latin typeface="Calibri"/>
              <a:ea typeface="Calibri"/>
              <a:cs typeface="Calibri"/>
              <a:sym typeface="Calibri"/>
            </a:endParaRPr>
          </a:p>
          <a:p>
            <a:pPr marL="342900" marR="0" lvl="0" indent="-342900" algn="l" rtl="0">
              <a:spcBef>
                <a:spcPts val="640"/>
              </a:spcBef>
              <a:spcAft>
                <a:spcPts val="0"/>
              </a:spcAft>
              <a:buClr>
                <a:schemeClr val="lt1"/>
              </a:buClr>
              <a:buSzPct val="100000"/>
              <a:buFont typeface="Noto Sans Symbols"/>
              <a:buChar char="➢"/>
            </a:pPr>
            <a:r>
              <a:rPr lang="en-US" sz="3200" b="0" i="0" u="none" strike="noStrike" cap="none">
                <a:solidFill>
                  <a:schemeClr val="lt1"/>
                </a:solidFill>
                <a:latin typeface="Calibri"/>
                <a:ea typeface="Calibri"/>
                <a:cs typeface="Calibri"/>
                <a:sym typeface="Calibri"/>
              </a:rPr>
              <a:t>Each city-state formed its own government.</a:t>
            </a:r>
          </a:p>
          <a:p>
            <a:pPr marL="342900" marR="0" lvl="0" indent="-342900" algn="l" rtl="0">
              <a:spcBef>
                <a:spcPts val="640"/>
              </a:spcBef>
              <a:spcAft>
                <a:spcPts val="0"/>
              </a:spcAft>
              <a:buClr>
                <a:schemeClr val="lt1"/>
              </a:buClr>
              <a:buSzPct val="100000"/>
              <a:buFont typeface="Noto Sans Symbols"/>
              <a:buNone/>
            </a:pPr>
            <a:endParaRPr sz="3200" b="0" i="0" u="none" strike="noStrike" cap="none">
              <a:solidFill>
                <a:schemeClr val="lt1"/>
              </a:solidFill>
              <a:latin typeface="Calibri"/>
              <a:ea typeface="Calibri"/>
              <a:cs typeface="Calibri"/>
              <a:sym typeface="Calibri"/>
            </a:endParaRPr>
          </a:p>
          <a:p>
            <a:pPr marL="342900" marR="0" lvl="0" indent="-342900" algn="l" rtl="0">
              <a:spcBef>
                <a:spcPts val="640"/>
              </a:spcBef>
              <a:spcAft>
                <a:spcPts val="0"/>
              </a:spcAft>
              <a:buClr>
                <a:schemeClr val="lt1"/>
              </a:buClr>
              <a:buSzPct val="100000"/>
              <a:buFont typeface="Noto Sans Symbols"/>
              <a:buChar char="➢"/>
            </a:pPr>
            <a:r>
              <a:rPr lang="en-US" sz="3200" b="0" i="0" u="none" strike="noStrike" cap="none">
                <a:solidFill>
                  <a:schemeClr val="lt1"/>
                </a:solidFill>
                <a:latin typeface="Calibri"/>
                <a:ea typeface="Calibri"/>
                <a:cs typeface="Calibri"/>
                <a:sym typeface="Calibri"/>
              </a:rPr>
              <a:t>Each city-state had its own calendar, money and system of weights and measures.</a:t>
            </a:r>
          </a:p>
        </p:txBody>
      </p:sp>
      <p:pic>
        <p:nvPicPr>
          <p:cNvPr id="220" name="Shape 220" descr="Greek Art 3.jpg"/>
          <p:cNvPicPr preferRelativeResize="0"/>
          <p:nvPr/>
        </p:nvPicPr>
        <p:blipFill rotWithShape="1">
          <a:blip r:embed="rId3">
            <a:alphaModFix/>
          </a:blip>
          <a:srcRect/>
          <a:stretch/>
        </p:blipFill>
        <p:spPr>
          <a:xfrm>
            <a:off x="7391400" y="1219200"/>
            <a:ext cx="1376363" cy="1981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Geography is Important</a:t>
            </a:r>
          </a:p>
        </p:txBody>
      </p:sp>
      <p:sp>
        <p:nvSpPr>
          <p:cNvPr id="93" name="Shape 93"/>
          <p:cNvSpPr txBox="1">
            <a:spLocks noGrp="1"/>
          </p:cNvSpPr>
          <p:nvPr>
            <p:ph type="body" idx="1"/>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lt1"/>
              </a:buClr>
              <a:buSzPct val="25000"/>
              <a:buFont typeface="Arial"/>
              <a:buNone/>
            </a:pPr>
            <a:endParaRPr sz="2400" b="1" i="0" u="none" strike="noStrike" cap="none">
              <a:solidFill>
                <a:schemeClr val="lt1"/>
              </a:solidFill>
              <a:latin typeface="Calibri"/>
              <a:ea typeface="Calibri"/>
              <a:cs typeface="Calibri"/>
              <a:sym typeface="Calibri"/>
            </a:endParaRPr>
          </a:p>
        </p:txBody>
      </p:sp>
      <p:pic>
        <p:nvPicPr>
          <p:cNvPr id="94" name="Shape 94" descr="ancient-greece-map.jpg"/>
          <p:cNvPicPr preferRelativeResize="0">
            <a:picLocks noGrp="1"/>
          </p:cNvPicPr>
          <p:nvPr>
            <p:ph type="body" idx="2"/>
          </p:nvPr>
        </p:nvPicPr>
        <p:blipFill rotWithShape="1">
          <a:blip r:embed="rId3">
            <a:alphaModFix/>
          </a:blip>
          <a:srcRect/>
          <a:stretch/>
        </p:blipFill>
        <p:spPr>
          <a:xfrm>
            <a:off x="457200" y="2362200"/>
            <a:ext cx="4040187" cy="3538537"/>
          </a:xfrm>
          <a:prstGeom prst="rect">
            <a:avLst/>
          </a:prstGeom>
          <a:noFill/>
          <a:ln>
            <a:noFill/>
          </a:ln>
        </p:spPr>
      </p:pic>
      <p:sp>
        <p:nvSpPr>
          <p:cNvPr id="95" name="Shape 95"/>
          <p:cNvSpPr txBox="1">
            <a:spLocks noGrp="1"/>
          </p:cNvSpPr>
          <p:nvPr>
            <p:ph type="body" idx="3"/>
          </p:nvPr>
        </p:nvSpPr>
        <p:spPr>
          <a:xfrm>
            <a:off x="4645025" y="1535112"/>
            <a:ext cx="4041774" cy="639762"/>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lt1"/>
              </a:buClr>
              <a:buSzPct val="25000"/>
              <a:buFont typeface="Arial"/>
              <a:buNone/>
            </a:pPr>
            <a:endParaRPr sz="2400" b="1" i="0" u="none" strike="noStrike" cap="none">
              <a:solidFill>
                <a:schemeClr val="lt1"/>
              </a:solidFill>
              <a:latin typeface="Calibri"/>
              <a:ea typeface="Calibri"/>
              <a:cs typeface="Calibri"/>
              <a:sym typeface="Calibri"/>
            </a:endParaRPr>
          </a:p>
        </p:txBody>
      </p:sp>
      <p:sp>
        <p:nvSpPr>
          <p:cNvPr id="96" name="Shape 96"/>
          <p:cNvSpPr txBox="1">
            <a:spLocks noGrp="1"/>
          </p:cNvSpPr>
          <p:nvPr>
            <p:ph type="body" idx="4"/>
          </p:nvPr>
        </p:nvSpPr>
        <p:spPr>
          <a:xfrm>
            <a:off x="4645025" y="2174875"/>
            <a:ext cx="4041774" cy="3951287"/>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Surrounded by sea.</a:t>
            </a:r>
          </a:p>
          <a:p>
            <a:pPr marL="457200" marR="0" lvl="0" indent="-457200" algn="l" rtl="0">
              <a:spcBef>
                <a:spcPts val="480"/>
              </a:spcBef>
              <a:spcAft>
                <a:spcPts val="0"/>
              </a:spcAft>
              <a:buClr>
                <a:schemeClr val="lt1"/>
              </a:buClr>
              <a:buSzPct val="25000"/>
              <a:buFont typeface="Arial"/>
              <a:buNone/>
            </a:pPr>
            <a:endParaRPr sz="2400" b="0" i="0" u="none" strike="noStrike" cap="none">
              <a:solidFill>
                <a:schemeClr val="lt1"/>
              </a:solidFill>
              <a:latin typeface="Calibri"/>
              <a:ea typeface="Calibri"/>
              <a:cs typeface="Calibri"/>
              <a:sym typeface="Calibri"/>
            </a:endParaRPr>
          </a:p>
          <a:p>
            <a:pPr marL="457200" marR="0" lvl="0" indent="-457200" algn="l" rtl="0">
              <a:spcBef>
                <a:spcPts val="48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Jagged coastline.</a:t>
            </a:r>
          </a:p>
          <a:p>
            <a:pPr marL="457200" marR="0" lvl="0" indent="-457200" algn="l" rtl="0">
              <a:spcBef>
                <a:spcPts val="480"/>
              </a:spcBef>
              <a:spcAft>
                <a:spcPts val="0"/>
              </a:spcAft>
              <a:buClr>
                <a:schemeClr val="lt1"/>
              </a:buClr>
              <a:buSzPct val="25000"/>
              <a:buFont typeface="Arial"/>
              <a:buNone/>
            </a:pPr>
            <a:endParaRPr sz="2400" b="0" i="0" u="none" strike="noStrike" cap="none">
              <a:solidFill>
                <a:schemeClr val="lt1"/>
              </a:solidFill>
              <a:latin typeface="Calibri"/>
              <a:ea typeface="Calibri"/>
              <a:cs typeface="Calibri"/>
              <a:sym typeface="Calibri"/>
            </a:endParaRPr>
          </a:p>
          <a:p>
            <a:pPr marL="457200" marR="0" lvl="0" indent="-457200" algn="l" rtl="0">
              <a:spcBef>
                <a:spcPts val="48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Mountainous country.</a:t>
            </a:r>
          </a:p>
          <a:p>
            <a:pPr marL="457200" marR="0" lvl="0" indent="-457200" algn="l" rtl="0">
              <a:spcBef>
                <a:spcPts val="480"/>
              </a:spcBef>
              <a:spcAft>
                <a:spcPts val="0"/>
              </a:spcAft>
              <a:buClr>
                <a:schemeClr val="lt1"/>
              </a:buClr>
              <a:buSzPct val="25000"/>
              <a:buFont typeface="Arial"/>
              <a:buNone/>
            </a:pPr>
            <a:endParaRPr sz="2400" b="0" i="0" u="none" strike="noStrike" cap="none">
              <a:solidFill>
                <a:schemeClr val="lt1"/>
              </a:solidFill>
              <a:latin typeface="Calibri"/>
              <a:ea typeface="Calibri"/>
              <a:cs typeface="Calibri"/>
              <a:sym typeface="Calibri"/>
            </a:endParaRPr>
          </a:p>
          <a:p>
            <a:pPr marL="457200" marR="0" lvl="0" indent="-457200" algn="l" rtl="0">
              <a:spcBef>
                <a:spcPts val="48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Short, rough rivers.</a:t>
            </a:r>
          </a:p>
          <a:p>
            <a:pPr marL="457200" marR="0" lvl="0" indent="-457200" algn="l" rtl="0">
              <a:spcBef>
                <a:spcPts val="480"/>
              </a:spcBef>
              <a:spcAft>
                <a:spcPts val="0"/>
              </a:spcAft>
              <a:buClr>
                <a:schemeClr val="lt1"/>
              </a:buClr>
              <a:buSzPct val="100000"/>
              <a:buFont typeface="Noto Sans Symbols"/>
              <a:buNone/>
            </a:pPr>
            <a:endParaRPr sz="2400" b="0" i="0" u="none" strike="noStrike" cap="none">
              <a:solidFill>
                <a:schemeClr val="lt1"/>
              </a:solidFill>
              <a:latin typeface="Calibri"/>
              <a:ea typeface="Calibri"/>
              <a:cs typeface="Calibri"/>
              <a:sym typeface="Calibri"/>
            </a:endParaRPr>
          </a:p>
          <a:p>
            <a:pPr marL="457200" marR="0" lvl="0" indent="-457200" algn="l" rtl="0">
              <a:spcBef>
                <a:spcPts val="480"/>
              </a:spcBef>
              <a:spcAft>
                <a:spcPts val="0"/>
              </a:spcAft>
              <a:buClr>
                <a:schemeClr val="lt1"/>
              </a:buClr>
              <a:buSzPct val="25000"/>
              <a:buFont typeface="Arial"/>
              <a:buNone/>
            </a:pP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Development of Civilization</a:t>
            </a:r>
          </a:p>
        </p:txBody>
      </p:sp>
      <p:sp>
        <p:nvSpPr>
          <p:cNvPr id="102" name="Shape 102"/>
          <p:cNvSpPr txBox="1">
            <a:spLocks noGrp="1"/>
          </p:cNvSpPr>
          <p:nvPr>
            <p:ph type="body" idx="1"/>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lt1"/>
              </a:buClr>
              <a:buSzPct val="25000"/>
              <a:buFont typeface="Arial"/>
              <a:buNone/>
            </a:pPr>
            <a:r>
              <a:rPr lang="en-US" sz="2400" b="1" i="0" u="none" strike="noStrike" cap="none">
                <a:solidFill>
                  <a:schemeClr val="lt1"/>
                </a:solidFill>
                <a:latin typeface="Calibri"/>
                <a:ea typeface="Calibri"/>
                <a:cs typeface="Calibri"/>
                <a:sym typeface="Calibri"/>
              </a:rPr>
              <a:t>Result of this Geography:</a:t>
            </a:r>
          </a:p>
        </p:txBody>
      </p:sp>
      <p:sp>
        <p:nvSpPr>
          <p:cNvPr id="103" name="Shape 103"/>
          <p:cNvSpPr txBox="1">
            <a:spLocks noGrp="1"/>
          </p:cNvSpPr>
          <p:nvPr>
            <p:ph type="body" idx="2"/>
          </p:nvPr>
        </p:nvSpPr>
        <p:spPr>
          <a:xfrm>
            <a:off x="457200" y="2174875"/>
            <a:ext cx="4040187" cy="3951287"/>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Depended upon sea for food and commerce.</a:t>
            </a:r>
          </a:p>
          <a:p>
            <a:pPr marL="457200" marR="0" lvl="0" indent="-457200" algn="l" rtl="0">
              <a:spcBef>
                <a:spcPts val="480"/>
              </a:spcBef>
              <a:spcAft>
                <a:spcPts val="0"/>
              </a:spcAft>
              <a:buClr>
                <a:schemeClr val="lt1"/>
              </a:buClr>
              <a:buSzPct val="25000"/>
              <a:buFont typeface="Arial"/>
              <a:buNone/>
            </a:pPr>
            <a:endParaRPr sz="2400" b="0" i="0" u="none" strike="noStrike" cap="none">
              <a:solidFill>
                <a:schemeClr val="lt1"/>
              </a:solidFill>
              <a:latin typeface="Calibri"/>
              <a:ea typeface="Calibri"/>
              <a:cs typeface="Calibri"/>
              <a:sym typeface="Calibri"/>
            </a:endParaRPr>
          </a:p>
          <a:p>
            <a:pPr marL="457200" marR="0" lvl="0" indent="-457200" algn="l" rtl="0">
              <a:spcBef>
                <a:spcPts val="48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Settlements and later cities were isolated from one another.</a:t>
            </a:r>
          </a:p>
          <a:p>
            <a:pPr marL="457200" marR="0" lvl="0" indent="-457200" algn="l" rtl="0">
              <a:spcBef>
                <a:spcPts val="480"/>
              </a:spcBef>
              <a:spcAft>
                <a:spcPts val="0"/>
              </a:spcAft>
              <a:buClr>
                <a:schemeClr val="lt1"/>
              </a:buClr>
              <a:buSzPct val="25000"/>
              <a:buFont typeface="Arial"/>
              <a:buNone/>
            </a:pPr>
            <a:endParaRPr sz="2400" b="0" i="0" u="none" strike="noStrike" cap="none">
              <a:solidFill>
                <a:schemeClr val="lt1"/>
              </a:solidFill>
              <a:latin typeface="Calibri"/>
              <a:ea typeface="Calibri"/>
              <a:cs typeface="Calibri"/>
              <a:sym typeface="Calibri"/>
            </a:endParaRPr>
          </a:p>
          <a:p>
            <a:pPr marL="457200" marR="0" lvl="0" indent="-457200" algn="l" rtl="0">
              <a:spcBef>
                <a:spcPts val="48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Developed individual city-states.</a:t>
            </a:r>
          </a:p>
          <a:p>
            <a:pPr marL="342900" marR="0" lvl="0" indent="-342900" algn="l" rtl="0">
              <a:spcBef>
                <a:spcPts val="480"/>
              </a:spcBef>
              <a:spcAft>
                <a:spcPts val="0"/>
              </a:spcAft>
              <a:buClr>
                <a:schemeClr val="lt1"/>
              </a:buClr>
              <a:buSzPct val="100000"/>
              <a:buFont typeface="Arial"/>
              <a:buNone/>
            </a:pPr>
            <a:endParaRPr sz="2400" b="0" i="0" u="none" strike="noStrike" cap="none">
              <a:solidFill>
                <a:schemeClr val="lt1"/>
              </a:solidFill>
              <a:latin typeface="Calibri"/>
              <a:ea typeface="Calibri"/>
              <a:cs typeface="Calibri"/>
              <a:sym typeface="Calibri"/>
            </a:endParaRPr>
          </a:p>
        </p:txBody>
      </p:sp>
      <p:sp>
        <p:nvSpPr>
          <p:cNvPr id="104" name="Shape 104"/>
          <p:cNvSpPr txBox="1">
            <a:spLocks noGrp="1"/>
          </p:cNvSpPr>
          <p:nvPr>
            <p:ph type="body" idx="3"/>
          </p:nvPr>
        </p:nvSpPr>
        <p:spPr>
          <a:xfrm>
            <a:off x="4645025" y="1535112"/>
            <a:ext cx="4041774" cy="639762"/>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Clr>
                <a:schemeClr val="lt1"/>
              </a:buClr>
              <a:buSzPct val="25000"/>
              <a:buFont typeface="Arial"/>
              <a:buNone/>
            </a:pPr>
            <a:endParaRPr sz="2400" b="1" i="0" u="none" strike="noStrike" cap="none">
              <a:solidFill>
                <a:schemeClr val="lt1"/>
              </a:solidFill>
              <a:latin typeface="Calibri"/>
              <a:ea typeface="Calibri"/>
              <a:cs typeface="Calibri"/>
              <a:sym typeface="Calibri"/>
            </a:endParaRPr>
          </a:p>
        </p:txBody>
      </p:sp>
      <p:pic>
        <p:nvPicPr>
          <p:cNvPr id="105" name="Shape 105" descr="Ancient Greek Pottery.jpg"/>
          <p:cNvPicPr preferRelativeResize="0">
            <a:picLocks noGrp="1"/>
          </p:cNvPicPr>
          <p:nvPr>
            <p:ph type="body" idx="4"/>
          </p:nvPr>
        </p:nvPicPr>
        <p:blipFill rotWithShape="1">
          <a:blip r:embed="rId3">
            <a:alphaModFix/>
          </a:blip>
          <a:srcRect/>
          <a:stretch/>
        </p:blipFill>
        <p:spPr>
          <a:xfrm>
            <a:off x="4648200" y="1828800"/>
            <a:ext cx="1481137" cy="1600199"/>
          </a:xfrm>
          <a:prstGeom prst="rect">
            <a:avLst/>
          </a:prstGeom>
          <a:noFill/>
          <a:ln>
            <a:noFill/>
          </a:ln>
        </p:spPr>
      </p:pic>
      <p:pic>
        <p:nvPicPr>
          <p:cNvPr id="106" name="Shape 106" descr="Mycenaean Shipping Amphora Circa 1700 BC.jpg"/>
          <p:cNvPicPr preferRelativeResize="0"/>
          <p:nvPr/>
        </p:nvPicPr>
        <p:blipFill rotWithShape="1">
          <a:blip r:embed="rId4">
            <a:alphaModFix/>
          </a:blip>
          <a:srcRect/>
          <a:stretch/>
        </p:blipFill>
        <p:spPr>
          <a:xfrm>
            <a:off x="7391400" y="4648200"/>
            <a:ext cx="1284287" cy="1617662"/>
          </a:xfrm>
          <a:prstGeom prst="rect">
            <a:avLst/>
          </a:prstGeom>
          <a:noFill/>
          <a:ln>
            <a:noFill/>
          </a:ln>
        </p:spPr>
      </p:pic>
      <p:pic>
        <p:nvPicPr>
          <p:cNvPr id="107" name="Shape 107" descr="Santorini_Panorama.jpg"/>
          <p:cNvPicPr preferRelativeResize="0"/>
          <p:nvPr/>
        </p:nvPicPr>
        <p:blipFill rotWithShape="1">
          <a:blip r:embed="rId5">
            <a:alphaModFix/>
          </a:blip>
          <a:srcRect/>
          <a:stretch/>
        </p:blipFill>
        <p:spPr>
          <a:xfrm>
            <a:off x="4648200" y="3657600"/>
            <a:ext cx="4064000" cy="742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Early Greek Civilizations</a:t>
            </a:r>
          </a:p>
        </p:txBody>
      </p:sp>
      <p:sp>
        <p:nvSpPr>
          <p:cNvPr id="113" name="Shape 113"/>
          <p:cNvSpPr txBox="1">
            <a:spLocks noGrp="1"/>
          </p:cNvSpPr>
          <p:nvPr>
            <p:ph type="body" idx="1"/>
          </p:nvPr>
        </p:nvSpPr>
        <p:spPr>
          <a:xfrm>
            <a:off x="457200" y="1535112"/>
            <a:ext cx="4040187" cy="639762"/>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chemeClr val="lt1"/>
              </a:buClr>
              <a:buSzPct val="25000"/>
              <a:buFont typeface="Arial"/>
              <a:buNone/>
            </a:pPr>
            <a:r>
              <a:rPr lang="en-US" sz="2400" b="1" i="0" u="none" strike="noStrike" cap="none">
                <a:solidFill>
                  <a:schemeClr val="lt1"/>
                </a:solidFill>
                <a:latin typeface="Calibri"/>
                <a:ea typeface="Calibri"/>
                <a:cs typeface="Calibri"/>
                <a:sym typeface="Calibri"/>
              </a:rPr>
              <a:t>The Minoans</a:t>
            </a:r>
          </a:p>
        </p:txBody>
      </p:sp>
      <p:sp>
        <p:nvSpPr>
          <p:cNvPr id="114" name="Shape 114"/>
          <p:cNvSpPr txBox="1">
            <a:spLocks noGrp="1"/>
          </p:cNvSpPr>
          <p:nvPr>
            <p:ph type="body" idx="2"/>
          </p:nvPr>
        </p:nvSpPr>
        <p:spPr>
          <a:xfrm>
            <a:off x="457200" y="2174875"/>
            <a:ext cx="4040187" cy="3951287"/>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Earliest Greek          civilization                     (2000-1400 B.C.).</a:t>
            </a:r>
          </a:p>
          <a:p>
            <a:pPr marL="342900" marR="0" lvl="0" indent="-342900" algn="l" rtl="0">
              <a:lnSpc>
                <a:spcPct val="90000"/>
              </a:lnSpc>
              <a:spcBef>
                <a:spcPts val="480"/>
              </a:spcBef>
              <a:spcAft>
                <a:spcPts val="0"/>
              </a:spcAft>
              <a:buClr>
                <a:schemeClr val="lt1"/>
              </a:buClr>
              <a:buSzPct val="100000"/>
              <a:buFont typeface="Noto Sans Symbols"/>
              <a:buNone/>
            </a:pPr>
            <a:endParaRPr sz="24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48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Located on island of Crete.</a:t>
            </a:r>
          </a:p>
          <a:p>
            <a:pPr marL="342900" marR="0" lvl="0" indent="-342900" algn="l" rtl="0">
              <a:lnSpc>
                <a:spcPct val="90000"/>
              </a:lnSpc>
              <a:spcBef>
                <a:spcPts val="480"/>
              </a:spcBef>
              <a:spcAft>
                <a:spcPts val="0"/>
              </a:spcAft>
              <a:buClr>
                <a:schemeClr val="lt1"/>
              </a:buClr>
              <a:buSzPct val="100000"/>
              <a:buFont typeface="Noto Sans Symbols"/>
              <a:buNone/>
            </a:pPr>
            <a:endParaRPr sz="24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48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Strong artistic society.</a:t>
            </a:r>
          </a:p>
          <a:p>
            <a:pPr marL="342900" marR="0" lvl="0" indent="-342900" algn="l" rtl="0">
              <a:lnSpc>
                <a:spcPct val="90000"/>
              </a:lnSpc>
              <a:spcBef>
                <a:spcPts val="480"/>
              </a:spcBef>
              <a:spcAft>
                <a:spcPts val="0"/>
              </a:spcAft>
              <a:buClr>
                <a:schemeClr val="lt1"/>
              </a:buClr>
              <a:buSzPct val="25000"/>
              <a:buFont typeface="Arial"/>
              <a:buNone/>
            </a:pPr>
            <a:endParaRPr sz="240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48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Believed to worship the bull and an Earth Goddess.</a:t>
            </a:r>
          </a:p>
        </p:txBody>
      </p:sp>
      <p:sp>
        <p:nvSpPr>
          <p:cNvPr id="115" name="Shape 115"/>
          <p:cNvSpPr txBox="1">
            <a:spLocks noGrp="1"/>
          </p:cNvSpPr>
          <p:nvPr>
            <p:ph type="body" idx="3"/>
          </p:nvPr>
        </p:nvSpPr>
        <p:spPr>
          <a:xfrm>
            <a:off x="4645025" y="1535112"/>
            <a:ext cx="4041774" cy="639762"/>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Clr>
                <a:schemeClr val="lt1"/>
              </a:buClr>
              <a:buSzPct val="25000"/>
              <a:buFont typeface="Arial"/>
              <a:buNone/>
            </a:pPr>
            <a:r>
              <a:rPr lang="en-US" sz="2400" b="1" i="0" u="none" strike="noStrike" cap="none">
                <a:solidFill>
                  <a:schemeClr val="lt1"/>
                </a:solidFill>
                <a:latin typeface="Calibri"/>
                <a:ea typeface="Calibri"/>
                <a:cs typeface="Calibri"/>
                <a:sym typeface="Calibri"/>
              </a:rPr>
              <a:t>The Mycenaeans</a:t>
            </a:r>
          </a:p>
        </p:txBody>
      </p:sp>
      <p:sp>
        <p:nvSpPr>
          <p:cNvPr id="116" name="Shape 116"/>
          <p:cNvSpPr txBox="1">
            <a:spLocks noGrp="1"/>
          </p:cNvSpPr>
          <p:nvPr>
            <p:ph type="body" idx="4"/>
          </p:nvPr>
        </p:nvSpPr>
        <p:spPr>
          <a:xfrm>
            <a:off x="4645025" y="2174875"/>
            <a:ext cx="4041774" cy="39512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Established on Greek mainland from 1600-1200 B.C.).</a:t>
            </a:r>
          </a:p>
          <a:p>
            <a:pPr marL="342900" marR="0" lvl="0" indent="-342900" algn="l" rtl="0">
              <a:spcBef>
                <a:spcPts val="480"/>
              </a:spcBef>
              <a:spcAft>
                <a:spcPts val="0"/>
              </a:spcAft>
              <a:buClr>
                <a:schemeClr val="lt1"/>
              </a:buClr>
              <a:buSzPct val="100000"/>
              <a:buFont typeface="Noto Sans Symbols"/>
              <a:buNone/>
            </a:pPr>
            <a:endParaRPr sz="2400" b="0" i="0" u="none" strike="noStrike" cap="none">
              <a:solidFill>
                <a:schemeClr val="lt1"/>
              </a:solidFill>
              <a:latin typeface="Calibri"/>
              <a:ea typeface="Calibri"/>
              <a:cs typeface="Calibri"/>
              <a:sym typeface="Calibri"/>
            </a:endParaRPr>
          </a:p>
          <a:p>
            <a:pPr marL="342900" marR="0" lvl="0" indent="-342900" algn="l" rtl="0">
              <a:spcBef>
                <a:spcPts val="48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Great traders and warriors.</a:t>
            </a:r>
          </a:p>
          <a:p>
            <a:pPr marL="342900" marR="0" lvl="0" indent="-342900" algn="l" rtl="0">
              <a:spcBef>
                <a:spcPts val="480"/>
              </a:spcBef>
              <a:spcAft>
                <a:spcPts val="0"/>
              </a:spcAft>
              <a:buClr>
                <a:schemeClr val="lt1"/>
              </a:buClr>
              <a:buSzPct val="100000"/>
              <a:buFont typeface="Noto Sans Symbols"/>
              <a:buNone/>
            </a:pPr>
            <a:endParaRPr sz="2400" b="0" i="0" u="none" strike="noStrike" cap="none">
              <a:solidFill>
                <a:schemeClr val="lt1"/>
              </a:solidFill>
              <a:latin typeface="Calibri"/>
              <a:ea typeface="Calibri"/>
              <a:cs typeface="Calibri"/>
              <a:sym typeface="Calibri"/>
            </a:endParaRPr>
          </a:p>
          <a:p>
            <a:pPr marL="342900" marR="0" lvl="0" indent="-342900" algn="l" rtl="0">
              <a:spcBef>
                <a:spcPts val="480"/>
              </a:spcBef>
              <a:spcAft>
                <a:spcPts val="0"/>
              </a:spcAft>
              <a:buClr>
                <a:schemeClr val="lt1"/>
              </a:buClr>
              <a:buSzPct val="100000"/>
              <a:buFont typeface="Noto Sans Symbols"/>
              <a:buChar char="➢"/>
            </a:pPr>
            <a:r>
              <a:rPr lang="en-US" sz="2400" b="0" i="0" u="none" strike="noStrike" cap="none">
                <a:solidFill>
                  <a:schemeClr val="lt1"/>
                </a:solidFill>
                <a:latin typeface="Calibri"/>
                <a:ea typeface="Calibri"/>
                <a:cs typeface="Calibri"/>
                <a:sym typeface="Calibri"/>
              </a:rPr>
              <a:t>Not as much known about Mycenaeans as is known about Minoans.</a:t>
            </a:r>
          </a:p>
        </p:txBody>
      </p:sp>
      <p:pic>
        <p:nvPicPr>
          <p:cNvPr id="117" name="Shape 117" descr="MinoanSignetRing9903100102.jpg"/>
          <p:cNvPicPr preferRelativeResize="0"/>
          <p:nvPr/>
        </p:nvPicPr>
        <p:blipFill rotWithShape="1">
          <a:blip r:embed="rId3">
            <a:alphaModFix/>
          </a:blip>
          <a:srcRect/>
          <a:stretch/>
        </p:blipFill>
        <p:spPr>
          <a:xfrm>
            <a:off x="3124200" y="2133600"/>
            <a:ext cx="963613" cy="7270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a:solidFill>
                  <a:schemeClr val="lt1"/>
                </a:solidFill>
                <a:latin typeface="Calibri"/>
                <a:ea typeface="Calibri"/>
                <a:cs typeface="Calibri"/>
                <a:sym typeface="Calibri"/>
              </a:rPr>
              <a:t>Early Greek People:</a:t>
            </a:r>
            <a:br>
              <a:rPr lang="en-US" sz="3959" b="0" i="0" u="none" strike="noStrike" cap="none">
                <a:solidFill>
                  <a:schemeClr val="lt1"/>
                </a:solidFill>
                <a:latin typeface="Calibri"/>
                <a:ea typeface="Calibri"/>
                <a:cs typeface="Calibri"/>
                <a:sym typeface="Calibri"/>
              </a:rPr>
            </a:br>
            <a:r>
              <a:rPr lang="en-US" sz="3959" b="0" i="0" u="none" strike="noStrike" cap="none">
                <a:solidFill>
                  <a:schemeClr val="lt1"/>
                </a:solidFill>
                <a:latin typeface="Calibri"/>
                <a:ea typeface="Calibri"/>
                <a:cs typeface="Calibri"/>
                <a:sym typeface="Calibri"/>
              </a:rPr>
              <a:t>The Minoans</a:t>
            </a:r>
          </a:p>
        </p:txBody>
      </p:sp>
      <p:sp>
        <p:nvSpPr>
          <p:cNvPr id="123" name="Shape 12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Named after legendary King of Crete – King Minos.</a:t>
            </a:r>
          </a:p>
          <a:p>
            <a:pPr marL="342900" marR="0" lvl="0" indent="-342900" algn="l" rtl="0">
              <a:lnSpc>
                <a:spcPct val="90000"/>
              </a:lnSpc>
              <a:spcBef>
                <a:spcPts val="592"/>
              </a:spcBef>
              <a:spcAft>
                <a:spcPts val="0"/>
              </a:spcAft>
              <a:buClr>
                <a:schemeClr val="lt1"/>
              </a:buClr>
              <a:buSzPct val="25000"/>
              <a:buFont typeface="Arial"/>
              <a:buNone/>
            </a:pPr>
            <a:endParaRPr sz="296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Palace in city of Knossos on the island of Crete.</a:t>
            </a:r>
          </a:p>
          <a:p>
            <a:pPr marL="342900" marR="0" lvl="0" indent="-342900" algn="l" rtl="0">
              <a:lnSpc>
                <a:spcPct val="90000"/>
              </a:lnSpc>
              <a:spcBef>
                <a:spcPts val="592"/>
              </a:spcBef>
              <a:spcAft>
                <a:spcPts val="0"/>
              </a:spcAft>
              <a:buClr>
                <a:schemeClr val="lt1"/>
              </a:buClr>
              <a:buSzPct val="25000"/>
              <a:buFont typeface="Arial"/>
              <a:buNone/>
            </a:pPr>
            <a:endParaRPr sz="296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Minoan civilization known for detailed frescoes and carved figures in bronze, gold, ivory, silver and stone.</a:t>
            </a:r>
          </a:p>
        </p:txBody>
      </p:sp>
      <p:pic>
        <p:nvPicPr>
          <p:cNvPr id="124" name="Shape 124" descr="Minoan Cultural Map.jpg"/>
          <p:cNvPicPr preferRelativeResize="0"/>
          <p:nvPr/>
        </p:nvPicPr>
        <p:blipFill rotWithShape="1">
          <a:blip r:embed="rId3">
            <a:alphaModFix/>
          </a:blip>
          <a:srcRect/>
          <a:stretch/>
        </p:blipFill>
        <p:spPr>
          <a:xfrm>
            <a:off x="1143000" y="838200"/>
            <a:ext cx="1635125" cy="10779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Minoan Civilization</a:t>
            </a:r>
          </a:p>
        </p:txBody>
      </p:sp>
      <p:sp>
        <p:nvSpPr>
          <p:cNvPr id="130" name="Shape 13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Many Minoans were sailors and traders.</a:t>
            </a:r>
          </a:p>
          <a:p>
            <a:pPr marL="342900" marR="0" lvl="0" indent="-342900" algn="l" rtl="0">
              <a:lnSpc>
                <a:spcPct val="90000"/>
              </a:lnSpc>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Set up trading posts on islands and in Asia Minor.</a:t>
            </a:r>
          </a:p>
          <a:p>
            <a:pPr marL="342900" marR="0" lvl="0" indent="-342900" algn="l" rtl="0">
              <a:lnSpc>
                <a:spcPct val="90000"/>
              </a:lnSpc>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Trade was absolutely necessary because of the poor soil on Crete.  Minoans had to trade for food.</a:t>
            </a:r>
          </a:p>
          <a:p>
            <a:pPr marL="342900" marR="0" lvl="0" indent="-342900" algn="l" rtl="0">
              <a:lnSpc>
                <a:spcPct val="90000"/>
              </a:lnSpc>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Had a strong Navy to protect shipping.</a:t>
            </a:r>
          </a:p>
        </p:txBody>
      </p:sp>
      <p:pic>
        <p:nvPicPr>
          <p:cNvPr id="131" name="Shape 131" descr="Minoan Fresco Map.jpg"/>
          <p:cNvPicPr preferRelativeResize="0"/>
          <p:nvPr/>
        </p:nvPicPr>
        <p:blipFill rotWithShape="1">
          <a:blip r:embed="rId3">
            <a:alphaModFix/>
          </a:blip>
          <a:srcRect/>
          <a:stretch/>
        </p:blipFill>
        <p:spPr>
          <a:xfrm>
            <a:off x="7010400" y="762000"/>
            <a:ext cx="1266825" cy="847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Fall of Minoan Civilization</a:t>
            </a:r>
          </a:p>
        </p:txBody>
      </p:sp>
      <p:sp>
        <p:nvSpPr>
          <p:cNvPr id="137" name="Shape 13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740"/>
              <a:buFont typeface="Noto Sans Symbols"/>
              <a:buChar char="➢"/>
            </a:pPr>
            <a:r>
              <a:rPr lang="en-US" sz="2720" b="0" i="0" u="none" strike="noStrike" cap="none">
                <a:solidFill>
                  <a:schemeClr val="lt1"/>
                </a:solidFill>
                <a:latin typeface="Calibri"/>
                <a:ea typeface="Calibri"/>
                <a:cs typeface="Calibri"/>
                <a:sym typeface="Calibri"/>
              </a:rPr>
              <a:t>In 1628 B.C. a volcano erupted on a nearby island.</a:t>
            </a:r>
          </a:p>
          <a:p>
            <a:pPr marL="342900" marR="0" lvl="0" indent="-342900" algn="l" rtl="0">
              <a:lnSpc>
                <a:spcPct val="90000"/>
              </a:lnSpc>
              <a:spcBef>
                <a:spcPts val="544"/>
              </a:spcBef>
              <a:spcAft>
                <a:spcPts val="0"/>
              </a:spcAft>
              <a:buClr>
                <a:schemeClr val="lt1"/>
              </a:buClr>
              <a:buSzPct val="100740"/>
              <a:buFont typeface="Noto Sans Symbols"/>
              <a:buNone/>
            </a:pPr>
            <a:endParaRPr sz="272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44"/>
              </a:spcBef>
              <a:spcAft>
                <a:spcPts val="0"/>
              </a:spcAft>
              <a:buClr>
                <a:schemeClr val="lt1"/>
              </a:buClr>
              <a:buSzPct val="100740"/>
              <a:buFont typeface="Noto Sans Symbols"/>
              <a:buChar char="➢"/>
            </a:pPr>
            <a:r>
              <a:rPr lang="en-US" sz="2720" b="0" i="0" u="none" strike="noStrike" cap="none">
                <a:solidFill>
                  <a:schemeClr val="lt1"/>
                </a:solidFill>
                <a:latin typeface="Calibri"/>
                <a:ea typeface="Calibri"/>
                <a:cs typeface="Calibri"/>
                <a:sym typeface="Calibri"/>
              </a:rPr>
              <a:t>Tidal waves (Tsunami such as hit Thailand in 2004) destroyed many coastal settlements on Crete.</a:t>
            </a:r>
          </a:p>
          <a:p>
            <a:pPr marL="342900" marR="0" lvl="0" indent="-342900" algn="l" rtl="0">
              <a:lnSpc>
                <a:spcPct val="90000"/>
              </a:lnSpc>
              <a:spcBef>
                <a:spcPts val="544"/>
              </a:spcBef>
              <a:spcAft>
                <a:spcPts val="0"/>
              </a:spcAft>
              <a:buClr>
                <a:schemeClr val="lt1"/>
              </a:buClr>
              <a:buSzPct val="100740"/>
              <a:buFont typeface="Noto Sans Symbols"/>
              <a:buNone/>
            </a:pPr>
            <a:endParaRPr sz="272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44"/>
              </a:spcBef>
              <a:spcAft>
                <a:spcPts val="0"/>
              </a:spcAft>
              <a:buClr>
                <a:schemeClr val="lt1"/>
              </a:buClr>
              <a:buSzPct val="100740"/>
              <a:buFont typeface="Noto Sans Symbols"/>
              <a:buChar char="➢"/>
            </a:pPr>
            <a:r>
              <a:rPr lang="en-US" sz="2720" b="0" i="0" u="none" strike="noStrike" cap="none">
                <a:solidFill>
                  <a:schemeClr val="lt1"/>
                </a:solidFill>
                <a:latin typeface="Calibri"/>
                <a:ea typeface="Calibri"/>
                <a:cs typeface="Calibri"/>
                <a:sym typeface="Calibri"/>
              </a:rPr>
              <a:t>Severely weakened Minoan civilization.</a:t>
            </a:r>
          </a:p>
          <a:p>
            <a:pPr marL="342900" marR="0" lvl="0" indent="-342900" algn="l" rtl="0">
              <a:lnSpc>
                <a:spcPct val="90000"/>
              </a:lnSpc>
              <a:spcBef>
                <a:spcPts val="544"/>
              </a:spcBef>
              <a:spcAft>
                <a:spcPts val="0"/>
              </a:spcAft>
              <a:buClr>
                <a:schemeClr val="lt1"/>
              </a:buClr>
              <a:buSzPct val="100740"/>
              <a:buFont typeface="Noto Sans Symbols"/>
              <a:buNone/>
            </a:pPr>
            <a:endParaRPr sz="2720" b="0" i="0" u="none" strike="noStrike" cap="none">
              <a:solidFill>
                <a:schemeClr val="lt1"/>
              </a:solidFill>
              <a:latin typeface="Calibri"/>
              <a:ea typeface="Calibri"/>
              <a:cs typeface="Calibri"/>
              <a:sym typeface="Calibri"/>
            </a:endParaRPr>
          </a:p>
          <a:p>
            <a:pPr marL="342900" marR="0" lvl="0" indent="-342900" algn="l" rtl="0">
              <a:lnSpc>
                <a:spcPct val="90000"/>
              </a:lnSpc>
              <a:spcBef>
                <a:spcPts val="544"/>
              </a:spcBef>
              <a:spcAft>
                <a:spcPts val="0"/>
              </a:spcAft>
              <a:buClr>
                <a:schemeClr val="lt1"/>
              </a:buClr>
              <a:buSzPct val="100740"/>
              <a:buFont typeface="Noto Sans Symbols"/>
              <a:buChar char="➢"/>
            </a:pPr>
            <a:r>
              <a:rPr lang="en-US" sz="2720" b="0" i="0" u="none" strike="noStrike" cap="none">
                <a:solidFill>
                  <a:schemeClr val="lt1"/>
                </a:solidFill>
                <a:latin typeface="Calibri"/>
                <a:ea typeface="Calibri"/>
                <a:cs typeface="Calibri"/>
                <a:sym typeface="Calibri"/>
              </a:rPr>
              <a:t>Around 1400 B.C. Mycenaeans conquered Crete, ending the Minoan civilization.</a:t>
            </a:r>
          </a:p>
        </p:txBody>
      </p:sp>
      <p:pic>
        <p:nvPicPr>
          <p:cNvPr id="138" name="Shape 138" descr="MinoanCup3.jpg"/>
          <p:cNvPicPr preferRelativeResize="0"/>
          <p:nvPr/>
        </p:nvPicPr>
        <p:blipFill rotWithShape="1">
          <a:blip r:embed="rId3">
            <a:alphaModFix/>
          </a:blip>
          <a:srcRect/>
          <a:stretch/>
        </p:blipFill>
        <p:spPr>
          <a:xfrm>
            <a:off x="6934200" y="3733800"/>
            <a:ext cx="1951037" cy="1463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Mycenaean Civilization</a:t>
            </a:r>
          </a:p>
        </p:txBody>
      </p:sp>
      <p:sp>
        <p:nvSpPr>
          <p:cNvPr id="144" name="Shape 14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Mycenaean civilization developed on the Greek mainland around 1600 B.C.</a:t>
            </a:r>
          </a:p>
          <a:p>
            <a:pPr marL="342900" marR="0" lvl="0" indent="-342900" algn="l" rtl="0">
              <a:lnSpc>
                <a:spcPct val="80000"/>
              </a:lnSpc>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Isolation, caused by geographic features such as mountains, made unifying the various tribes into a cohesive nation-state such as Egypt very difficult.</a:t>
            </a:r>
          </a:p>
          <a:p>
            <a:pPr marL="342900" marR="0" lvl="0" indent="-342900" algn="l" rtl="0">
              <a:lnSpc>
                <a:spcPct val="80000"/>
              </a:lnSpc>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Developed into clans and tribes, united by language and warfare against others.</a:t>
            </a:r>
          </a:p>
        </p:txBody>
      </p:sp>
      <p:pic>
        <p:nvPicPr>
          <p:cNvPr id="145" name="Shape 145" descr="Boar's Tusk Helmet.jpg"/>
          <p:cNvPicPr preferRelativeResize="0"/>
          <p:nvPr/>
        </p:nvPicPr>
        <p:blipFill rotWithShape="1">
          <a:blip r:embed="rId3">
            <a:alphaModFix/>
          </a:blip>
          <a:srcRect/>
          <a:stretch/>
        </p:blipFill>
        <p:spPr>
          <a:xfrm>
            <a:off x="8013700" y="4724400"/>
            <a:ext cx="1130299" cy="17129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Calibri"/>
                <a:ea typeface="Calibri"/>
                <a:cs typeface="Calibri"/>
                <a:sym typeface="Calibri"/>
              </a:rPr>
              <a:t>Mycenaean Civilization</a:t>
            </a:r>
          </a:p>
        </p:txBody>
      </p:sp>
      <p:sp>
        <p:nvSpPr>
          <p:cNvPr id="151" name="Shape 15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Built fort-like cities in central Greece as well as in the Peloponnesus (southern part of Greece).</a:t>
            </a:r>
          </a:p>
          <a:p>
            <a:pPr marL="342900" marR="0" lvl="0" indent="-342900" algn="l" rtl="0">
              <a:lnSpc>
                <a:spcPct val="80000"/>
              </a:lnSpc>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Carried out raids throughout eastern Mediterranean.</a:t>
            </a:r>
          </a:p>
          <a:p>
            <a:pPr marL="342900" marR="0" lvl="0" indent="-342900" algn="l" rtl="0">
              <a:lnSpc>
                <a:spcPct val="80000"/>
              </a:lnSpc>
              <a:spcBef>
                <a:spcPts val="592"/>
              </a:spcBef>
              <a:spcAft>
                <a:spcPts val="0"/>
              </a:spcAft>
              <a:buClr>
                <a:schemeClr val="lt1"/>
              </a:buClr>
              <a:buSzPct val="98666"/>
              <a:buFont typeface="Noto Sans Symbols"/>
              <a:buNone/>
            </a:pPr>
            <a:endParaRPr sz="2960" b="0" i="0" u="none" strike="noStrike" cap="none">
              <a:solidFill>
                <a:schemeClr val="lt1"/>
              </a:solidFill>
              <a:latin typeface="Calibri"/>
              <a:ea typeface="Calibri"/>
              <a:cs typeface="Calibri"/>
              <a:sym typeface="Calibri"/>
            </a:endParaRPr>
          </a:p>
          <a:p>
            <a:pPr marL="342900" marR="0" lvl="0" indent="-342900" algn="l" rtl="0">
              <a:lnSpc>
                <a:spcPct val="80000"/>
              </a:lnSpc>
              <a:spcBef>
                <a:spcPts val="592"/>
              </a:spcBef>
              <a:spcAft>
                <a:spcPts val="0"/>
              </a:spcAft>
              <a:buClr>
                <a:schemeClr val="lt1"/>
              </a:buClr>
              <a:buSzPct val="98666"/>
              <a:buFont typeface="Noto Sans Symbols"/>
              <a:buChar char="➢"/>
            </a:pPr>
            <a:r>
              <a:rPr lang="en-US" sz="2960" b="0" i="0" u="none" strike="noStrike" cap="none">
                <a:solidFill>
                  <a:schemeClr val="lt1"/>
                </a:solidFill>
                <a:latin typeface="Calibri"/>
                <a:ea typeface="Calibri"/>
                <a:cs typeface="Calibri"/>
                <a:sym typeface="Calibri"/>
              </a:rPr>
              <a:t>After conquering the Minoan civilization, the Mycenaeans adopted many of the Minoan elements.</a:t>
            </a:r>
          </a:p>
        </p:txBody>
      </p:sp>
      <p:pic>
        <p:nvPicPr>
          <p:cNvPr id="152" name="Shape 152" descr="Agamemnon Mask.jpg"/>
          <p:cNvPicPr preferRelativeResize="0"/>
          <p:nvPr/>
        </p:nvPicPr>
        <p:blipFill rotWithShape="1">
          <a:blip r:embed="rId3">
            <a:alphaModFix/>
          </a:blip>
          <a:srcRect/>
          <a:stretch/>
        </p:blipFill>
        <p:spPr>
          <a:xfrm>
            <a:off x="228600" y="152400"/>
            <a:ext cx="1524000" cy="146843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782</Words>
  <Application>Microsoft Office PowerPoint</Application>
  <PresentationFormat>On-screen Show (4:3)</PresentationFormat>
  <Paragraphs>127</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Noto Sans Symbols</vt:lpstr>
      <vt:lpstr>Office Theme</vt:lpstr>
      <vt:lpstr>Early Greeks and  The Rise of City-States</vt:lpstr>
      <vt:lpstr>Geography is Important</vt:lpstr>
      <vt:lpstr>Development of Civilization</vt:lpstr>
      <vt:lpstr>Early Greek Civilizations</vt:lpstr>
      <vt:lpstr>Early Greek People: The Minoans</vt:lpstr>
      <vt:lpstr>Minoan Civilization</vt:lpstr>
      <vt:lpstr>Fall of Minoan Civilization</vt:lpstr>
      <vt:lpstr>Mycenaean Civilization</vt:lpstr>
      <vt:lpstr>Mycenaean Civilization</vt:lpstr>
      <vt:lpstr>Downfall of Mycenaean Civilization</vt:lpstr>
      <vt:lpstr>The Dorians &amp; the Dark Age</vt:lpstr>
      <vt:lpstr>The Dorians &amp; the Dark Age</vt:lpstr>
      <vt:lpstr>The Trojan Horse</vt:lpstr>
      <vt:lpstr>The Trojan Horse</vt:lpstr>
      <vt:lpstr>Emergence of Greek City-States</vt:lpstr>
      <vt:lpstr>Similarities of Greek City-States</vt:lpstr>
      <vt:lpstr>Similarities of Greek City-States</vt:lpstr>
      <vt:lpstr>Similarities of Greek City-States</vt:lpstr>
      <vt:lpstr>Differences in Greek City-States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Greeks and  The Rise of City-States</dc:title>
  <dc:creator>kmootoo</dc:creator>
  <cp:lastModifiedBy>kmootoo</cp:lastModifiedBy>
  <cp:revision>1</cp:revision>
  <dcterms:modified xsi:type="dcterms:W3CDTF">2017-01-05T15:40:49Z</dcterms:modified>
</cp:coreProperties>
</file>